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4"/>
  </p:sldMasterIdLst>
  <p:notesMasterIdLst>
    <p:notesMasterId r:id="rId13"/>
  </p:notesMasterIdLst>
  <p:handoutMasterIdLst>
    <p:handoutMasterId r:id="rId14"/>
  </p:handout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2/6/2023</a:t>
            </a:fld>
            <a:endParaRPr lang="en-US" dirty="0"/>
          </a:p>
        </p:txBody>
      </p:sp>
      <p:sp>
        <p:nvSpPr>
          <p:cNvPr id="4" name="Footer Placeholder 3">
            <a:extLst>
              <a:ext uri="{FF2B5EF4-FFF2-40B4-BE49-F238E27FC236}">
                <a16:creationId xmlns:a16="http://schemas.microsoft.com/office/drawing/2014/main"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smtClean="0"/>
              <a:t>Click to edit Master title style</a:t>
            </a:r>
            <a:endParaRPr lang="en-US" noProof="0"/>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6913821" y="6370429"/>
            <a:ext cx="3500715" cy="309201"/>
          </a:xfrm>
        </p:spPr>
        <p:txBody>
          <a:bodyPr/>
          <a:lstStyle/>
          <a:p>
            <a:fld id="{2D202488-4139-4052-B998-251C9C912739}" type="datetimeFigureOut">
              <a:rPr lang="en-US" noProof="0" smtClean="0"/>
              <a:t>2/6/2023</a:t>
            </a:fld>
            <a:endParaRPr lang="en-US" noProof="0" dirty="0"/>
          </a:p>
        </p:txBody>
      </p:sp>
      <p:sp>
        <p:nvSpPr>
          <p:cNvPr id="5" name="Footer Placeholder 4"/>
          <p:cNvSpPr>
            <a:spLocks noGrp="1"/>
          </p:cNvSpPr>
          <p:nvPr>
            <p:ph type="ftr" sz="quarter" idx="11"/>
          </p:nvPr>
        </p:nvSpPr>
        <p:spPr>
          <a:xfrm>
            <a:off x="1777464" y="6370430"/>
            <a:ext cx="4973915" cy="309201"/>
          </a:xfrm>
        </p:spPr>
        <p:txBody>
          <a:bodyPr/>
          <a:lstStyle/>
          <a:p>
            <a:r>
              <a:rPr lang="en-US" noProof="0" dirty="0"/>
              <a:t>Add Footer Here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Gallery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0" name="Content Placeholder 2">
            <a:extLst>
              <a:ext uri="{FF2B5EF4-FFF2-40B4-BE49-F238E27FC236}">
                <a16:creationId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3">
            <a:extLst>
              <a:ext uri="{FF2B5EF4-FFF2-40B4-BE49-F238E27FC236}">
                <a16:creationId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2" name="Text Placeholder 3">
            <a:extLst>
              <a:ext uri="{FF2B5EF4-FFF2-40B4-BE49-F238E27FC236}">
                <a16:creationId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cxnSp>
        <p:nvCxnSpPr>
          <p:cNvPr id="13" name="Straight Connector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6">
            <a:extLst>
              <a:ext uri="{FF2B5EF4-FFF2-40B4-BE49-F238E27FC236}">
                <a16:creationId xmlns:a16="http://schemas.microsoft.com/office/drawing/2014/main" id="{2C1ABD52-D5FE-4FC2-8449-5DA0E52853E1}"/>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24270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noProof="0" smtClean="0"/>
              <a:t>Click to edit Master title style</a:t>
            </a:r>
            <a:endParaRPr lang="en-US" noProof="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a:xfrm>
            <a:off x="7236069" y="6332578"/>
            <a:ext cx="4315852" cy="320123"/>
          </a:xfrm>
        </p:spPr>
        <p:txBody>
          <a:bodyPr/>
          <a:lstStyle>
            <a:lvl1pPr algn="r">
              <a:defRPr/>
            </a:lvl1pPr>
          </a:lstStyle>
          <a:p>
            <a:fld id="{2D202488-4139-4052-B998-251C9C912739}" type="datetimeFigureOut">
              <a:rPr lang="en-US" noProof="0" smtClean="0"/>
              <a:pPr/>
              <a:t>2/6/2023</a:t>
            </a:fld>
            <a:endParaRPr lang="en-US" noProof="0" dirty="0"/>
          </a:p>
        </p:txBody>
      </p:sp>
      <p:sp>
        <p:nvSpPr>
          <p:cNvPr id="6" name="Footer Placeholder 5"/>
          <p:cNvSpPr>
            <a:spLocks noGrp="1"/>
          </p:cNvSpPr>
          <p:nvPr>
            <p:ph type="ftr" sz="quarter" idx="11"/>
          </p:nvPr>
        </p:nvSpPr>
        <p:spPr>
          <a:xfrm>
            <a:off x="1447382" y="6332578"/>
            <a:ext cx="5541004" cy="320931"/>
          </a:xfrm>
        </p:spPr>
        <p:txBody>
          <a:bodyPr/>
          <a:lstStyle/>
          <a:p>
            <a:r>
              <a:rPr lang="en-US" noProof="0" dirty="0"/>
              <a:t>Add Footer Here</a:t>
            </a: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a16="http://schemas.microsoft.com/office/drawing/2014/main" id="{C414FF1F-6558-4E39-87DB-276E44F5477C}"/>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887950"/>
          </a:xfrm>
        </p:spPr>
        <p:txBody>
          <a:bodyPr anchor="b">
            <a:normAutofit/>
          </a:bodyPr>
          <a:lstStyle>
            <a:lvl1pPr algn="l">
              <a:defRPr sz="36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1780777"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5" name="Footer Placeholder 4"/>
          <p:cNvSpPr>
            <a:spLocks noGrp="1"/>
          </p:cNvSpPr>
          <p:nvPr>
            <p:ph type="ftr" sz="quarter" idx="11"/>
          </p:nvPr>
        </p:nvSpPr>
        <p:spPr/>
        <p:txBody>
          <a:bodyPr/>
          <a:lstStyle/>
          <a:p>
            <a:r>
              <a:rPr lang="en-US" noProof="0" dirty="0"/>
              <a:t>Add Footer Here</a:t>
            </a:r>
          </a:p>
        </p:txBody>
      </p:sp>
      <p:cxnSp>
        <p:nvCxnSpPr>
          <p:cNvPr id="15" name="Straight Connector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92239" y="2161853"/>
            <a:ext cx="4645152" cy="344859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258679" y="2168318"/>
            <a:ext cx="4645152" cy="344152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2F96D46B-C1B8-46AB-87DF-61A8058B1F42}"/>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315" y="195079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p:cNvSpPr>
            <a:spLocks noGrp="1"/>
          </p:cNvSpPr>
          <p:nvPr>
            <p:ph sz="half" idx="2"/>
          </p:nvPr>
        </p:nvSpPr>
        <p:spPr>
          <a:xfrm>
            <a:off x="1287315" y="2755515"/>
            <a:ext cx="4645152" cy="2644457"/>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52486" y="195424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6252486" y="2752737"/>
            <a:ext cx="4645152" cy="2637371"/>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8" name="Footer Placeholder 7"/>
          <p:cNvSpPr>
            <a:spLocks noGrp="1"/>
          </p:cNvSpPr>
          <p:nvPr>
            <p:ph type="ftr" sz="quarter" idx="11"/>
          </p:nvPr>
        </p:nvSpPr>
        <p:spPr/>
        <p:txBody>
          <a:bodyPr/>
          <a:lstStyle/>
          <a:p>
            <a:r>
              <a:rPr lang="en-US" noProof="0" dirty="0"/>
              <a:t>Add Footer Here</a:t>
            </a:r>
          </a:p>
        </p:txBody>
      </p:sp>
      <p:cxnSp>
        <p:nvCxnSpPr>
          <p:cNvPr id="11" name="Straight Connector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8">
            <a:extLst>
              <a:ext uri="{FF2B5EF4-FFF2-40B4-BE49-F238E27FC236}">
                <a16:creationId xmlns:a16="http://schemas.microsoft.com/office/drawing/2014/main" id="{09471694-1220-4CFC-A31F-622E5D3DE2D5}"/>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4" name="Footer Placeholder 3"/>
          <p:cNvSpPr>
            <a:spLocks noGrp="1"/>
          </p:cNvSpPr>
          <p:nvPr>
            <p:ph type="ftr" sz="quarter" idx="11"/>
          </p:nvPr>
        </p:nvSpPr>
        <p:spPr/>
        <p:txBody>
          <a:bodyPr/>
          <a:lstStyle/>
          <a:p>
            <a:r>
              <a:rPr lang="en-US" noProof="0" dirty="0"/>
              <a:t>Add Footer Here</a:t>
            </a:r>
          </a:p>
        </p:txBody>
      </p:sp>
      <p:cxnSp>
        <p:nvCxnSpPr>
          <p:cNvPr id="7" name="Straight Connector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a16="http://schemas.microsoft.com/office/drawing/2014/main" id="{3DF0054B-B64C-418E-A1B8-428EE4A1DB50}"/>
              </a:ext>
            </a:extLst>
          </p:cNvPr>
          <p:cNvSpPr>
            <a:spLocks noGrp="1"/>
          </p:cNvSpPr>
          <p:nvPr>
            <p:ph type="title"/>
          </p:nvPr>
        </p:nvSpPr>
        <p:spPr/>
        <p:txBody>
          <a:bodyPr/>
          <a:lstStyle/>
          <a:p>
            <a:r>
              <a:rPr lang="en-US" noProof="0" smtClean="0"/>
              <a:t>Click to edit Master title style</a:t>
            </a:r>
            <a:endParaRPr lang="en-US" noProof="0"/>
          </a:p>
        </p:txBody>
      </p:sp>
      <p:sp>
        <p:nvSpPr>
          <p:cNvPr id="6" name="Text Placeholder 5">
            <a:extLst>
              <a:ext uri="{FF2B5EF4-FFF2-40B4-BE49-F238E27FC236}">
                <a16:creationId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401024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3" name="Footer Placeholder 2"/>
          <p:cNvSpPr>
            <a:spLocks noGrp="1"/>
          </p:cNvSpPr>
          <p:nvPr>
            <p:ph type="ftr" sz="quarter" idx="11"/>
          </p:nvPr>
        </p:nvSpPr>
        <p:spPr/>
        <p:txBody>
          <a:bodyPr/>
          <a:lstStyle/>
          <a:p>
            <a:r>
              <a:rPr lang="en-US" noProof="0" dirty="0"/>
              <a:t>Add Footer Here </a:t>
            </a:r>
          </a:p>
        </p:txBody>
      </p:sp>
    </p:spTree>
    <p:extLst>
      <p:ext uri="{BB962C8B-B14F-4D97-AF65-F5344CB8AC3E}">
        <p14:creationId xmlns:p14="http://schemas.microsoft.com/office/powerpoint/2010/main" val="377124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2D202488-4139-4052-B998-251C9C912739}" type="datetimeFigureOut">
              <a:rPr lang="en-US" noProof="0" smtClean="0"/>
              <a:t>2/6/2023</a:t>
            </a:fld>
            <a:endParaRPr lang="en-US" noProof="0" dirty="0"/>
          </a:p>
        </p:txBody>
      </p:sp>
      <p:sp>
        <p:nvSpPr>
          <p:cNvPr id="6" name="Footer Placeholder 5"/>
          <p:cNvSpPr>
            <a:spLocks noGrp="1"/>
          </p:cNvSpPr>
          <p:nvPr>
            <p:ph type="ftr" sz="quarter" idx="11"/>
          </p:nvPr>
        </p:nvSpPr>
        <p:spPr/>
        <p:txBody>
          <a:bodyPr/>
          <a:lstStyle/>
          <a:p>
            <a:r>
              <a:rPr lang="en-US" noProof="0" dirty="0"/>
              <a:t>Add Footer Here</a:t>
            </a:r>
          </a:p>
        </p:txBody>
      </p:sp>
      <p:cxnSp>
        <p:nvCxnSpPr>
          <p:cNvPr id="9" name="Straight Connector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1B74F78C-6D32-47C3-ABB2-6E7092A9C4A3}"/>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328165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cstate="screen">
            <a:extLst>
              <a:ext uri="{BEBA8EAE-BF5A-486C-A8C5-ECC9F3942E4B}">
                <a14:imgProps xmlns:a14="http://schemas.microsoft.com/office/drawing/2010/main">
                  <a14:imgLayer r:embed="rId15">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defRPr>
            </a:lvl1pPr>
          </a:lstStyle>
          <a:p>
            <a:fld id="{2D202488-4139-4052-B998-251C9C912739}" type="datetimeFigureOut">
              <a:rPr lang="en-US" noProof="0" smtClean="0"/>
              <a:pPr/>
              <a:t>2/6/2023</a:t>
            </a:fld>
            <a:endParaRPr lang="en-US" noProof="0" dirty="0"/>
          </a:p>
        </p:txBody>
      </p:sp>
      <p:sp>
        <p:nvSpPr>
          <p:cNvPr id="5" name="Footer Placeholder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defRPr>
            </a:lvl1pPr>
          </a:lstStyle>
          <a:p>
            <a:r>
              <a:rPr lang="en-US" noProof="0" dirty="0"/>
              <a:t>Add Footer Here</a:t>
            </a: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7" r:id="rId7"/>
    <p:sldLayoutId id="2147483691" r:id="rId8"/>
    <p:sldLayoutId id="2147483692" r:id="rId9"/>
    <p:sldLayoutId id="2147483696" r:id="rId10"/>
    <p:sldLayoutId id="214748369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A56C-7A25-4BD4-AA72-5256E68BE4CB}"/>
              </a:ext>
            </a:extLst>
          </p:cNvPr>
          <p:cNvSpPr>
            <a:spLocks noGrp="1"/>
          </p:cNvSpPr>
          <p:nvPr>
            <p:ph type="ctrTitle"/>
          </p:nvPr>
        </p:nvSpPr>
        <p:spPr>
          <a:xfrm>
            <a:off x="1777464" y="802298"/>
            <a:ext cx="8637073" cy="2486025"/>
          </a:xfrm>
        </p:spPr>
        <p:txBody>
          <a:bodyPr/>
          <a:lstStyle/>
          <a:p>
            <a:pPr algn="ctr"/>
            <a:r>
              <a:rPr lang="mk-MK" dirty="0" smtClean="0">
                <a:effectLst>
                  <a:outerShdw blurRad="38100" dist="38100" dir="2700000" algn="tl">
                    <a:srgbClr val="000000">
                      <a:alpha val="43137"/>
                    </a:srgbClr>
                  </a:outerShdw>
                </a:effectLst>
                <a:latin typeface="Bahnschrift SemiLight Condensed" panose="020B0502040204020203" pitchFamily="34" charset="0"/>
              </a:rPr>
              <a:t>Безбеден интернет</a:t>
            </a:r>
            <a:endParaRPr lang="en-US" dirty="0">
              <a:effectLst>
                <a:outerShdw blurRad="38100" dist="38100" dir="2700000" algn="tl">
                  <a:srgbClr val="000000">
                    <a:alpha val="43137"/>
                  </a:srgbClr>
                </a:outerShdw>
              </a:effectLst>
              <a:latin typeface="Bahnschrift SemiLight Condensed" panose="020B0502040204020203" pitchFamily="34" charset="0"/>
            </a:endParaRPr>
          </a:p>
        </p:txBody>
      </p:sp>
    </p:spTree>
    <p:extLst>
      <p:ext uri="{BB962C8B-B14F-4D97-AF65-F5344CB8AC3E}">
        <p14:creationId xmlns:p14="http://schemas.microsoft.com/office/powerpoint/2010/main" val="41042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2048608"/>
            <a:ext cx="5924122" cy="5205046"/>
          </a:xfrm>
        </p:spPr>
        <p:txBody>
          <a:bodyPr>
            <a:normAutofit/>
          </a:bodyPr>
          <a:lstStyle/>
          <a:p>
            <a:pPr marL="0" indent="0">
              <a:buNone/>
            </a:pPr>
            <a:r>
              <a:rPr lang="ru-RU" dirty="0">
                <a:latin typeface="Bahnschrift SemiLight Condensed" panose="020B0502040204020203" pitchFamily="34" charset="0"/>
              </a:rPr>
              <a:t>Интернет </a:t>
            </a:r>
            <a:r>
              <a:rPr lang="ru-RU" dirty="0" smtClean="0">
                <a:latin typeface="Bahnschrift SemiLight Condensed" panose="020B0502040204020203" pitchFamily="34" charset="0"/>
              </a:rPr>
              <a:t>или </a:t>
            </a:r>
            <a:r>
              <a:rPr lang="ru-RU" dirty="0">
                <a:latin typeface="Bahnschrift SemiLight Condensed" panose="020B0502040204020203" pitchFamily="34" charset="0"/>
              </a:rPr>
              <a:t>семрежје — </a:t>
            </a:r>
            <a:r>
              <a:rPr lang="en-US" dirty="0" smtClean="0">
                <a:latin typeface="Bahnschrift SemiLight Condensed" panose="020B0502040204020203" pitchFamily="34" charset="0"/>
              </a:rPr>
              <a:t> e </a:t>
            </a:r>
            <a:r>
              <a:rPr lang="ru-RU" dirty="0" smtClean="0">
                <a:latin typeface="Bahnschrift SemiLight Condensed" panose="020B0502040204020203" pitchFamily="34" charset="0"/>
              </a:rPr>
              <a:t>јавно </a:t>
            </a:r>
            <a:r>
              <a:rPr lang="ru-RU" dirty="0">
                <a:latin typeface="Bahnschrift SemiLight Condensed" panose="020B0502040204020203" pitchFamily="34" charset="0"/>
              </a:rPr>
              <a:t>достапен систем на меѓусебно поврзани сметачки мрежи од целиот свет, кои пренесуваат податоци во форма на пакети со користење на стандардното множество протоколи означено како TCP/IP. Се состои од голем број мали и големи, домашни, деловни владини и невладини мрежи, коишто заедно пренесуваат различни информации и услуги, како електронска пошта, директен разговор, како и меѓусебно поврзани мрежни места </a:t>
            </a:r>
            <a:r>
              <a:rPr lang="ru-RU" dirty="0" smtClean="0">
                <a:latin typeface="Bahnschrift SemiLight Condensed" panose="020B0502040204020203" pitchFamily="34" charset="0"/>
              </a:rPr>
              <a:t>и </a:t>
            </a:r>
            <a:r>
              <a:rPr lang="ru-RU" dirty="0">
                <a:latin typeface="Bahnschrift SemiLight Condensed" panose="020B0502040204020203" pitchFamily="34" charset="0"/>
              </a:rPr>
              <a:t>други документи од Мрежата (Светска мрежа — World Wide Web, WWW).</a:t>
            </a:r>
            <a:endParaRPr lang="en-US" dirty="0">
              <a:latin typeface="Bahnschrift SemiLight Condensed" panose="020B0502040204020203" pitchFamily="34" charset="0"/>
            </a:endParaRPr>
          </a:p>
        </p:txBody>
      </p:sp>
      <p:sp>
        <p:nvSpPr>
          <p:cNvPr id="3" name="Title 2"/>
          <p:cNvSpPr>
            <a:spLocks noGrp="1"/>
          </p:cNvSpPr>
          <p:nvPr>
            <p:ph type="title"/>
          </p:nvPr>
        </p:nvSpPr>
        <p:spPr>
          <a:xfrm>
            <a:off x="1294363" y="804519"/>
            <a:ext cx="5801029" cy="1094619"/>
          </a:xfrm>
        </p:spPr>
        <p:txBody>
          <a:bodyPr/>
          <a:lstStyle/>
          <a:p>
            <a:pPr algn="ctr"/>
            <a:r>
              <a:rPr lang="mk-MK" b="1" dirty="0" smtClean="0">
                <a:effectLst>
                  <a:outerShdw blurRad="38100" dist="38100" dir="2700000" algn="tl">
                    <a:srgbClr val="000000">
                      <a:alpha val="43137"/>
                    </a:srgbClr>
                  </a:outerShdw>
                </a:effectLst>
                <a:latin typeface="Bahnschrift SemiLight Condensed" panose="020B0502040204020203" pitchFamily="34" charset="0"/>
              </a:rPr>
              <a:t>Интернет</a:t>
            </a:r>
            <a:endParaRPr lang="en-US" b="1" dirty="0">
              <a:effectLst>
                <a:outerShdw blurRad="38100" dist="38100" dir="2700000" algn="tl">
                  <a:srgbClr val="000000">
                    <a:alpha val="43137"/>
                  </a:srgbClr>
                </a:outerShdw>
              </a:effectLst>
              <a:latin typeface="Bahnschrift SemiLight Condensed" panose="020B0502040204020203" pitchFamily="34" charset="0"/>
            </a:endParaRPr>
          </a:p>
        </p:txBody>
      </p:sp>
      <p:pic>
        <p:nvPicPr>
          <p:cNvPr id="4" name="Picture 3"/>
          <p:cNvPicPr>
            <a:picLocks noChangeAspect="1"/>
          </p:cNvPicPr>
          <p:nvPr/>
        </p:nvPicPr>
        <p:blipFill>
          <a:blip r:embed="rId2"/>
          <a:stretch>
            <a:fillRect/>
          </a:stretch>
        </p:blipFill>
        <p:spPr>
          <a:xfrm>
            <a:off x="8159263" y="804519"/>
            <a:ext cx="3833446" cy="466182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5631134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1853755"/>
            <a:ext cx="5739483" cy="3957960"/>
          </a:xfrm>
        </p:spPr>
        <p:txBody>
          <a:bodyPr>
            <a:normAutofit lnSpcReduction="10000"/>
          </a:bodyPr>
          <a:lstStyle/>
          <a:p>
            <a:pPr marL="0" indent="0">
              <a:buNone/>
            </a:pPr>
            <a:r>
              <a:rPr lang="ru-RU" dirty="0">
                <a:latin typeface="Bahnschrift SemiLight Condensed" panose="020B0502040204020203" pitchFamily="34" charset="0"/>
              </a:rPr>
              <a:t>Безбедноста на Интернет </a:t>
            </a:r>
            <a:r>
              <a:rPr lang="ru-RU" dirty="0" smtClean="0">
                <a:latin typeface="Bahnschrift SemiLight Condensed" panose="020B0502040204020203" pitchFamily="34" charset="0"/>
              </a:rPr>
              <a:t>или </a:t>
            </a:r>
            <a:r>
              <a:rPr lang="ru-RU" dirty="0">
                <a:latin typeface="Bahnschrift SemiLight Condensed" panose="020B0502040204020203" pitchFamily="34" charset="0"/>
              </a:rPr>
              <a:t>сајбер безбедноста и Е-Безбедноста </a:t>
            </a:r>
            <a:r>
              <a:rPr lang="ru-RU" dirty="0" smtClean="0">
                <a:latin typeface="Bahnschrift SemiLight Condensed" panose="020B0502040204020203" pitchFamily="34" charset="0"/>
              </a:rPr>
              <a:t>е обид да </a:t>
            </a:r>
            <a:r>
              <a:rPr lang="mk-MK" dirty="0" smtClean="0">
                <a:latin typeface="Bahnschrift SemiLight Condensed" panose="020B0502040204020203" pitchFamily="34" charset="0"/>
              </a:rPr>
              <a:t>се </a:t>
            </a:r>
            <a:r>
              <a:rPr lang="ru-RU" dirty="0" smtClean="0">
                <a:latin typeface="Bahnschrift SemiLight Condensed" panose="020B0502040204020203" pitchFamily="34" charset="0"/>
              </a:rPr>
              <a:t>биде безбеден </a:t>
            </a:r>
            <a:r>
              <a:rPr lang="ru-RU" dirty="0">
                <a:latin typeface="Bahnschrift SemiLight Condensed" panose="020B0502040204020203" pitchFamily="34" charset="0"/>
              </a:rPr>
              <a:t>на интернет и е чин на максимизирање на свеста на корисникот за личната безбедност и безбедносните ризици за приватните информации и имотот поврзани со користењето на интернетот, како и само- заштита од компјутерски криминал. Бидејќи бројот на интернет корисници продолжува да расте ширум светот, </a:t>
            </a:r>
            <a:r>
              <a:rPr lang="ru-RU" dirty="0" smtClean="0">
                <a:latin typeface="Bahnschrift SemiLight Condensed" panose="020B0502040204020203" pitchFamily="34" charset="0"/>
              </a:rPr>
              <a:t> </a:t>
            </a:r>
            <a:r>
              <a:rPr lang="ru-RU" dirty="0">
                <a:latin typeface="Bahnschrift SemiLight Condensed" panose="020B0502040204020203" pitchFamily="34" charset="0"/>
              </a:rPr>
              <a:t>интернетите, владите и организациите изразија загриженост за безбедноста на децата и тинејџерите кои користат Интернет. Над 45% </a:t>
            </a:r>
            <a:r>
              <a:rPr lang="en-US" dirty="0" smtClean="0">
                <a:latin typeface="Bahnschrift SemiLight Condensed" panose="020B0502040204020203" pitchFamily="34" charset="0"/>
              </a:rPr>
              <a:t>o</a:t>
            </a:r>
            <a:r>
              <a:rPr lang="mk-MK" dirty="0" smtClean="0">
                <a:latin typeface="Bahnschrift SemiLight Condensed" panose="020B0502040204020203" pitchFamily="34" charset="0"/>
              </a:rPr>
              <a:t>д корисниците </a:t>
            </a:r>
            <a:r>
              <a:rPr lang="ru-RU" dirty="0" smtClean="0">
                <a:latin typeface="Bahnschrift SemiLight Condensed" panose="020B0502040204020203" pitchFamily="34" charset="0"/>
              </a:rPr>
              <a:t>објавиле </a:t>
            </a:r>
            <a:r>
              <a:rPr lang="ru-RU" dirty="0">
                <a:latin typeface="Bahnschrift SemiLight Condensed" panose="020B0502040204020203" pitchFamily="34" charset="0"/>
              </a:rPr>
              <a:t>дека претрпеле некој вид на сајбер-малтретирање.</a:t>
            </a:r>
          </a:p>
          <a:p>
            <a:endParaRPr lang="en-US" dirty="0"/>
          </a:p>
        </p:txBody>
      </p:sp>
      <p:sp>
        <p:nvSpPr>
          <p:cNvPr id="3" name="Title 2"/>
          <p:cNvSpPr>
            <a:spLocks noGrp="1"/>
          </p:cNvSpPr>
          <p:nvPr>
            <p:ph type="title"/>
          </p:nvPr>
        </p:nvSpPr>
        <p:spPr>
          <a:xfrm>
            <a:off x="1294364" y="703385"/>
            <a:ext cx="5739482" cy="1150369"/>
          </a:xfrm>
        </p:spPr>
        <p:txBody>
          <a:bodyPr/>
          <a:lstStyle/>
          <a:p>
            <a:pPr algn="ctr"/>
            <a:r>
              <a:rPr lang="mk-MK" dirty="0" smtClean="0">
                <a:effectLst>
                  <a:outerShdw blurRad="38100" dist="38100" dir="2700000" algn="tl">
                    <a:srgbClr val="000000">
                      <a:alpha val="43137"/>
                    </a:srgbClr>
                  </a:outerShdw>
                </a:effectLst>
                <a:latin typeface="Bahnschrift SemiLight Condensed" panose="020B0502040204020203" pitchFamily="34" charset="0"/>
              </a:rPr>
              <a:t>Безбедност на интернет</a:t>
            </a:r>
            <a:endParaRPr lang="en-US" dirty="0">
              <a:effectLst>
                <a:outerShdw blurRad="38100" dist="38100" dir="2700000" algn="tl">
                  <a:srgbClr val="000000">
                    <a:alpha val="43137"/>
                  </a:srgbClr>
                </a:outerShdw>
              </a:effectLst>
              <a:latin typeface="Bahnschrift SemiLight Condensed" panose="020B0502040204020203" pitchFamily="34" charset="0"/>
            </a:endParaRPr>
          </a:p>
        </p:txBody>
      </p:sp>
      <p:pic>
        <p:nvPicPr>
          <p:cNvPr id="4" name="Picture 3"/>
          <p:cNvPicPr>
            <a:picLocks noChangeAspect="1"/>
          </p:cNvPicPr>
          <p:nvPr/>
        </p:nvPicPr>
        <p:blipFill>
          <a:blip r:embed="rId2"/>
          <a:stretch>
            <a:fillRect/>
          </a:stretch>
        </p:blipFill>
        <p:spPr>
          <a:xfrm>
            <a:off x="7543798" y="703385"/>
            <a:ext cx="4431323" cy="5108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7110274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1521070"/>
            <a:ext cx="5563637" cy="4835768"/>
          </a:xfrm>
        </p:spPr>
        <p:txBody>
          <a:bodyPr>
            <a:noAutofit/>
          </a:bodyPr>
          <a:lstStyle/>
          <a:p>
            <a:pPr marL="0" indent="0">
              <a:buNone/>
            </a:pPr>
            <a:r>
              <a:rPr lang="ru-RU" sz="2300" dirty="0" smtClean="0">
                <a:latin typeface="Bahnschrift SemiLight Condensed" panose="020B0502040204020203" pitchFamily="34" charset="0"/>
              </a:rPr>
              <a:t>За да обезбедиме некој влез на одредена страница, електронска пошта, банкарска сметка и слично користиме и внесуваме информации кои се многу чувствителни како </a:t>
            </a:r>
            <a:r>
              <a:rPr lang="ru-RU" sz="2300" dirty="0">
                <a:latin typeface="Bahnschrift SemiLight Condensed" panose="020B0502040204020203" pitchFamily="34" charset="0"/>
              </a:rPr>
              <a:t>што се личните информации и идентитетот, лозинките </a:t>
            </a:r>
            <a:r>
              <a:rPr lang="ru-RU" sz="2300" dirty="0" smtClean="0">
                <a:latin typeface="Bahnschrift SemiLight Condensed" panose="020B0502040204020203" pitchFamily="34" charset="0"/>
              </a:rPr>
              <a:t>кои често </a:t>
            </a:r>
            <a:r>
              <a:rPr lang="ru-RU" sz="2300" dirty="0">
                <a:latin typeface="Bahnschrift SemiLight Condensed" panose="020B0502040204020203" pitchFamily="34" charset="0"/>
              </a:rPr>
              <a:t>се поврзуваат со лична сопственост и </a:t>
            </a:r>
            <a:r>
              <a:rPr lang="ru-RU" sz="2300" dirty="0" smtClean="0">
                <a:latin typeface="Bahnschrift SemiLight Condensed" panose="020B0502040204020203" pitchFamily="34" charset="0"/>
              </a:rPr>
              <a:t>приватност. Тие може </a:t>
            </a:r>
            <a:r>
              <a:rPr lang="ru-RU" sz="2300" dirty="0">
                <a:latin typeface="Bahnschrift SemiLight Condensed" panose="020B0502040204020203" pitchFamily="34" charset="0"/>
              </a:rPr>
              <a:t>да претставуваат загриженост за безбедноста доколку протекуваат. Неовластен пристап и користење на </a:t>
            </a:r>
            <a:r>
              <a:rPr lang="ru-RU" sz="2300" dirty="0" smtClean="0">
                <a:latin typeface="Bahnschrift SemiLight Condensed" panose="020B0502040204020203" pitchFamily="34" charset="0"/>
              </a:rPr>
              <a:t>таквите приватни </a:t>
            </a:r>
            <a:r>
              <a:rPr lang="ru-RU" sz="2300" dirty="0">
                <a:latin typeface="Bahnschrift SemiLight Condensed" panose="020B0502040204020203" pitchFamily="34" charset="0"/>
              </a:rPr>
              <a:t>информации може да резултира со последици како кражба на идентитет, како и кражба на имот</a:t>
            </a:r>
            <a:r>
              <a:rPr lang="ru-RU" sz="2400" dirty="0">
                <a:latin typeface="Bahnschrift SemiLight Condensed" panose="020B0502040204020203" pitchFamily="34" charset="0"/>
              </a:rPr>
              <a:t>. </a:t>
            </a:r>
            <a:endParaRPr lang="en-US" sz="2400" dirty="0">
              <a:latin typeface="Bahnschrift SemiLight Condensed" panose="020B0502040204020203" pitchFamily="34" charset="0"/>
            </a:endParaRPr>
          </a:p>
        </p:txBody>
      </p:sp>
      <p:sp>
        <p:nvSpPr>
          <p:cNvPr id="3" name="Title 2"/>
          <p:cNvSpPr>
            <a:spLocks noGrp="1"/>
          </p:cNvSpPr>
          <p:nvPr>
            <p:ph type="title"/>
          </p:nvPr>
        </p:nvSpPr>
        <p:spPr>
          <a:xfrm>
            <a:off x="1294363" y="804520"/>
            <a:ext cx="5660351" cy="716550"/>
          </a:xfrm>
        </p:spPr>
        <p:txBody>
          <a:bodyPr>
            <a:normAutofit/>
          </a:bodyPr>
          <a:lstStyle/>
          <a:p>
            <a:pPr algn="ctr"/>
            <a:r>
              <a:rPr lang="mk-MK" dirty="0">
                <a:effectLst>
                  <a:outerShdw blurRad="38100" dist="38100" dir="2700000" algn="tl">
                    <a:srgbClr val="000000">
                      <a:alpha val="43137"/>
                    </a:srgbClr>
                  </a:outerShdw>
                </a:effectLst>
                <a:latin typeface="Bahnschrift SemiLight Condensed" panose="020B0502040204020203" pitchFamily="34" charset="0"/>
              </a:rPr>
              <a:t>Безбедност на информации</a:t>
            </a:r>
            <a:endParaRPr lang="en-US" dirty="0">
              <a:effectLst>
                <a:outerShdw blurRad="38100" dist="38100" dir="2700000" algn="tl">
                  <a:srgbClr val="000000">
                    <a:alpha val="43137"/>
                  </a:srgbClr>
                </a:outerShdw>
              </a:effectLst>
              <a:latin typeface="Bahnschrift SemiLight Condensed" panose="020B0502040204020203" pitchFamily="34" charset="0"/>
            </a:endParaRPr>
          </a:p>
        </p:txBody>
      </p:sp>
      <p:pic>
        <p:nvPicPr>
          <p:cNvPr id="4" name="Picture 3"/>
          <p:cNvPicPr>
            <a:picLocks noChangeAspect="1"/>
          </p:cNvPicPr>
          <p:nvPr/>
        </p:nvPicPr>
        <p:blipFill>
          <a:blip r:embed="rId2"/>
          <a:stretch>
            <a:fillRect/>
          </a:stretch>
        </p:blipFill>
        <p:spPr>
          <a:xfrm>
            <a:off x="7165731" y="804519"/>
            <a:ext cx="4633546" cy="4661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0628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8554" y="1441938"/>
            <a:ext cx="6770077" cy="5231424"/>
          </a:xfrm>
        </p:spPr>
        <p:txBody>
          <a:bodyPr>
            <a:normAutofit/>
          </a:bodyPr>
          <a:lstStyle/>
          <a:p>
            <a:pPr marL="0" indent="0">
              <a:buNone/>
            </a:pPr>
            <a:r>
              <a:rPr lang="ru-RU" dirty="0">
                <a:latin typeface="Bahnschrift SemiLight Condensed" panose="020B0502040204020203" pitchFamily="34" charset="0"/>
              </a:rPr>
              <a:t>Вообичаени причини за прекршување на безбедноста на информациите вклучуваат</a:t>
            </a:r>
            <a:r>
              <a:rPr lang="ru-RU" dirty="0" smtClean="0">
                <a:latin typeface="Bahnschrift SemiLight Condensed" panose="020B0502040204020203" pitchFamily="34" charset="0"/>
              </a:rPr>
              <a:t>:</a:t>
            </a:r>
            <a:endParaRPr lang="ru-RU" dirty="0">
              <a:latin typeface="Bahnschrift SemiLight Condensed" panose="020B0502040204020203" pitchFamily="34" charset="0"/>
            </a:endParaRPr>
          </a:p>
          <a:p>
            <a:pPr marL="0" indent="0">
              <a:buNone/>
            </a:pPr>
            <a:r>
              <a:rPr lang="ru-RU" dirty="0" smtClean="0">
                <a:latin typeface="Bahnschrift SemiLight Condensed" panose="020B0502040204020203" pitchFamily="34" charset="0"/>
              </a:rPr>
              <a:t>- </a:t>
            </a:r>
            <a:r>
              <a:rPr lang="ru-RU" b="1" dirty="0" smtClean="0">
                <a:latin typeface="Bahnschrift SemiLight Condensed" panose="020B0502040204020203" pitchFamily="34" charset="0"/>
              </a:rPr>
              <a:t>Фишинг</a:t>
            </a:r>
            <a:r>
              <a:rPr lang="ru-RU" dirty="0" smtClean="0">
                <a:latin typeface="Bahnschrift SemiLight Condensed" panose="020B0502040204020203" pitchFamily="34" charset="0"/>
              </a:rPr>
              <a:t> </a:t>
            </a:r>
            <a:r>
              <a:rPr lang="ru-RU" dirty="0">
                <a:latin typeface="Bahnschrift SemiLight Condensed" panose="020B0502040204020203" pitchFamily="34" charset="0"/>
              </a:rPr>
              <a:t>е вид на измама каде што измамниците се маскираат како доверлив извор во обид да добијат приватни информации како лозинки и информации за кредитни картички </a:t>
            </a:r>
            <a:r>
              <a:rPr lang="ru-RU" dirty="0" smtClean="0">
                <a:latin typeface="Bahnschrift SemiLight Condensed" panose="020B0502040204020203" pitchFamily="34" charset="0"/>
              </a:rPr>
              <a:t>и слично, </a:t>
            </a:r>
            <a:r>
              <a:rPr lang="ru-RU" dirty="0">
                <a:latin typeface="Bahnschrift SemiLight Condensed" panose="020B0502040204020203" pitchFamily="34" charset="0"/>
              </a:rPr>
              <a:t>преку Интернет. Овие лажни веб-локации често се дизајнирани да изгледаат идентични со </a:t>
            </a:r>
            <a:r>
              <a:rPr lang="ru-RU" dirty="0" smtClean="0">
                <a:latin typeface="Bahnschrift SemiLight Condensed" panose="020B0502040204020203" pitchFamily="34" charset="0"/>
              </a:rPr>
              <a:t>легитимните и овластени даватели на одреди услуги за </a:t>
            </a:r>
            <a:r>
              <a:rPr lang="ru-RU" dirty="0">
                <a:latin typeface="Bahnschrift SemiLight Condensed" panose="020B0502040204020203" pitchFamily="34" charset="0"/>
              </a:rPr>
              <a:t>да се избегне сомневање од корисникот</a:t>
            </a:r>
            <a:r>
              <a:rPr lang="ru-RU" dirty="0" smtClean="0">
                <a:latin typeface="Bahnschrift SemiLight Condensed" panose="020B0502040204020203" pitchFamily="34" charset="0"/>
              </a:rPr>
              <a:t>.</a:t>
            </a:r>
            <a:endParaRPr lang="ru-RU" dirty="0">
              <a:latin typeface="Bahnschrift SemiLight Condensed" panose="020B0502040204020203" pitchFamily="34" charset="0"/>
            </a:endParaRPr>
          </a:p>
          <a:p>
            <a:pPr marL="0" indent="0">
              <a:buNone/>
            </a:pPr>
            <a:r>
              <a:rPr lang="ru-RU" dirty="0" smtClean="0">
                <a:latin typeface="Bahnschrift SemiLight Condensed" panose="020B0502040204020203" pitchFamily="34" charset="0"/>
              </a:rPr>
              <a:t>- </a:t>
            </a:r>
            <a:r>
              <a:rPr lang="ru-RU" b="1" dirty="0" smtClean="0">
                <a:latin typeface="Bahnschrift SemiLight Condensed" panose="020B0502040204020203" pitchFamily="34" charset="0"/>
              </a:rPr>
              <a:t>Злонамерниот </a:t>
            </a:r>
            <a:r>
              <a:rPr lang="ru-RU" b="1" dirty="0">
                <a:latin typeface="Bahnschrift SemiLight Condensed" panose="020B0502040204020203" pitchFamily="34" charset="0"/>
              </a:rPr>
              <a:t>софтвер</a:t>
            </a:r>
            <a:r>
              <a:rPr lang="ru-RU" dirty="0">
                <a:latin typeface="Bahnschrift SemiLight Condensed" panose="020B0502040204020203" pitchFamily="34" charset="0"/>
              </a:rPr>
              <a:t>, особено шпионскиот софтвер, </a:t>
            </a:r>
            <a:r>
              <a:rPr lang="ru-RU" dirty="0" smtClean="0">
                <a:latin typeface="Bahnschrift SemiLight Condensed" panose="020B0502040204020203" pitchFamily="34" charset="0"/>
              </a:rPr>
              <a:t>е </a:t>
            </a:r>
            <a:r>
              <a:rPr lang="ru-RU" dirty="0">
                <a:latin typeface="Bahnschrift SemiLight Condensed" panose="020B0502040204020203" pitchFamily="34" charset="0"/>
              </a:rPr>
              <a:t>дизајниран да собира и пренесува приватни информации, како лозинка, без согласност или знаење на корисникот. Тие често се дистрибуираат преку е-пошта, софтвер и датотеки од неофицијални локации. </a:t>
            </a:r>
            <a:endParaRPr lang="en-US" dirty="0">
              <a:latin typeface="Bahnschrift SemiLight Condensed" panose="020B0502040204020203" pitchFamily="34" charset="0"/>
            </a:endParaRPr>
          </a:p>
        </p:txBody>
      </p:sp>
      <p:sp>
        <p:nvSpPr>
          <p:cNvPr id="3" name="Title 2"/>
          <p:cNvSpPr>
            <a:spLocks noGrp="1"/>
          </p:cNvSpPr>
          <p:nvPr>
            <p:ph type="title"/>
          </p:nvPr>
        </p:nvSpPr>
        <p:spPr>
          <a:xfrm>
            <a:off x="817685" y="804519"/>
            <a:ext cx="6849207" cy="637419"/>
          </a:xfrm>
        </p:spPr>
        <p:txBody>
          <a:bodyPr>
            <a:normAutofit/>
          </a:bodyPr>
          <a:lstStyle/>
          <a:p>
            <a:pPr algn="ctr"/>
            <a:r>
              <a:rPr lang="mk-MK" dirty="0">
                <a:effectLst>
                  <a:outerShdw blurRad="38100" dist="38100" dir="2700000" algn="tl">
                    <a:srgbClr val="000000">
                      <a:alpha val="43137"/>
                    </a:srgbClr>
                  </a:outerShdw>
                </a:effectLst>
                <a:latin typeface="Bahnschrift SemiLight Condensed" panose="020B0502040204020203" pitchFamily="34" charset="0"/>
              </a:rPr>
              <a:t>Безбедност на информации</a:t>
            </a:r>
            <a:endParaRPr lang="en-US" dirty="0">
              <a:effectLst>
                <a:outerShdw blurRad="38100" dist="38100" dir="2700000" algn="tl">
                  <a:srgbClr val="000000">
                    <a:alpha val="43137"/>
                  </a:srgbClr>
                </a:outerShdw>
              </a:effectLst>
              <a:latin typeface="Bahnschrift SemiLight Condensed" panose="020B0502040204020203" pitchFamily="34" charset="0"/>
            </a:endParaRPr>
          </a:p>
        </p:txBody>
      </p:sp>
      <p:pic>
        <p:nvPicPr>
          <p:cNvPr id="4" name="Picture 3"/>
          <p:cNvPicPr>
            <a:picLocks noChangeAspect="1"/>
          </p:cNvPicPr>
          <p:nvPr/>
        </p:nvPicPr>
        <p:blipFill>
          <a:blip r:embed="rId2"/>
          <a:stretch>
            <a:fillRect/>
          </a:stretch>
        </p:blipFill>
        <p:spPr>
          <a:xfrm>
            <a:off x="7666892" y="804519"/>
            <a:ext cx="4255478" cy="4661826"/>
          </a:xfrm>
          <a:prstGeom prst="rect">
            <a:avLst/>
          </a:prstGeom>
          <a:ln>
            <a:noFill/>
          </a:ln>
          <a:effectLst>
            <a:softEdge rad="112500"/>
          </a:effectLst>
        </p:spPr>
      </p:pic>
    </p:spTree>
    <p:extLst>
      <p:ext uri="{BB962C8B-B14F-4D97-AF65-F5344CB8AC3E}">
        <p14:creationId xmlns:p14="http://schemas.microsoft.com/office/powerpoint/2010/main" val="6610733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4363" y="2015732"/>
            <a:ext cx="5229529" cy="3450613"/>
          </a:xfrm>
        </p:spPr>
        <p:txBody>
          <a:bodyPr>
            <a:normAutofit fontScale="92500" lnSpcReduction="20000"/>
          </a:bodyPr>
          <a:lstStyle/>
          <a:p>
            <a:pPr marL="0" indent="0">
              <a:buNone/>
            </a:pPr>
            <a:r>
              <a:rPr lang="ru-RU" dirty="0">
                <a:latin typeface="Bahnschrift SemiLight Condensed" panose="020B0502040204020203" pitchFamily="34" charset="0"/>
              </a:rPr>
              <a:t>Денот на безбеден Интернет се организира од Insafe/INHOPE мрежата, со поддршка на Европската </a:t>
            </a:r>
            <a:r>
              <a:rPr lang="ru-RU" dirty="0" smtClean="0">
                <a:latin typeface="Bahnschrift SemiLight Condensed" panose="020B0502040204020203" pitchFamily="34" charset="0"/>
              </a:rPr>
              <a:t>комисија, секој февруари за да промовира </a:t>
            </a:r>
            <a:r>
              <a:rPr lang="ru-RU" dirty="0">
                <a:latin typeface="Bahnschrift SemiLight Condensed" panose="020B0502040204020203" pitchFamily="34" charset="0"/>
              </a:rPr>
              <a:t>безбеден Интернет како и искористување на </a:t>
            </a:r>
            <a:r>
              <a:rPr lang="ru-RU" dirty="0" smtClean="0">
                <a:latin typeface="Bahnschrift SemiLight Condensed" panose="020B0502040204020203" pitchFamily="34" charset="0"/>
              </a:rPr>
              <a:t>дигиталната </a:t>
            </a:r>
            <a:r>
              <a:rPr lang="ru-RU" dirty="0">
                <a:latin typeface="Bahnschrift SemiLight Condensed" panose="020B0502040204020203" pitchFamily="34" charset="0"/>
              </a:rPr>
              <a:t>технологија за постигнување на позитивни цели, особено кај децата и младите. Се обележува вториот ден на втората седмица на вториот месец во годината. На овој ден илјадници луѓе од целиот свет се собираат за да ја зголемат свеста за проблемите кои може да настанат при користење на Интернет и со тоа учествуваат на разни настани и активности кој го промовираат неговото правилно користење</a:t>
            </a:r>
            <a:r>
              <a:rPr lang="ru-RU" dirty="0"/>
              <a:t>.</a:t>
            </a:r>
            <a:endParaRPr lang="en-US" dirty="0"/>
          </a:p>
        </p:txBody>
      </p:sp>
      <p:sp>
        <p:nvSpPr>
          <p:cNvPr id="3" name="Title 2"/>
          <p:cNvSpPr>
            <a:spLocks noGrp="1"/>
          </p:cNvSpPr>
          <p:nvPr>
            <p:ph type="title"/>
          </p:nvPr>
        </p:nvSpPr>
        <p:spPr>
          <a:xfrm>
            <a:off x="1294363" y="804519"/>
            <a:ext cx="5229529" cy="628627"/>
          </a:xfrm>
        </p:spPr>
        <p:txBody>
          <a:bodyPr>
            <a:normAutofit/>
          </a:bodyPr>
          <a:lstStyle/>
          <a:p>
            <a:pPr algn="ctr"/>
            <a:r>
              <a:rPr lang="mk-MK" dirty="0" smtClean="0">
                <a:effectLst>
                  <a:outerShdw blurRad="38100" dist="38100" dir="2700000" algn="tl">
                    <a:srgbClr val="000000">
                      <a:alpha val="43137"/>
                    </a:srgbClr>
                  </a:outerShdw>
                </a:effectLst>
                <a:latin typeface="Bahnschrift SemiLight Condensed" panose="020B0502040204020203" pitchFamily="34" charset="0"/>
              </a:rPr>
              <a:t>Ден на безбеден интернет</a:t>
            </a:r>
            <a:endParaRPr lang="en-US" dirty="0">
              <a:effectLst>
                <a:outerShdw blurRad="38100" dist="38100" dir="2700000" algn="tl">
                  <a:srgbClr val="000000">
                    <a:alpha val="43137"/>
                  </a:srgbClr>
                </a:outerShdw>
              </a:effectLst>
              <a:latin typeface="Bahnschrift SemiLight Condensed" panose="020B0502040204020203" pitchFamily="34" charset="0"/>
            </a:endParaRPr>
          </a:p>
        </p:txBody>
      </p:sp>
      <p:pic>
        <p:nvPicPr>
          <p:cNvPr id="4" name="Picture 3"/>
          <p:cNvPicPr>
            <a:picLocks noChangeAspect="1"/>
          </p:cNvPicPr>
          <p:nvPr/>
        </p:nvPicPr>
        <p:blipFill>
          <a:blip r:embed="rId2"/>
          <a:stretch>
            <a:fillRect/>
          </a:stretch>
        </p:blipFill>
        <p:spPr>
          <a:xfrm>
            <a:off x="6875585" y="804519"/>
            <a:ext cx="4791808" cy="4661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73012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ru-RU" sz="3600" b="1" u="sng" dirty="0">
                <a:effectLst>
                  <a:outerShdw blurRad="38100" dist="38100" dir="2700000" algn="tl">
                    <a:srgbClr val="000000">
                      <a:alpha val="43137"/>
                    </a:srgbClr>
                  </a:outerShdw>
                </a:effectLst>
                <a:latin typeface="Bahnschrift SemiLight Condensed" panose="020B0502040204020203" pitchFamily="34" charset="0"/>
              </a:rPr>
              <a:t>Запомни</a:t>
            </a:r>
            <a:r>
              <a:rPr lang="ru-RU" sz="3600" b="1" dirty="0">
                <a:latin typeface="Bahnschrift SemiLight Condensed" panose="020B0502040204020203" pitchFamily="34" charset="0"/>
              </a:rPr>
              <a:t>: </a:t>
            </a:r>
            <a:r>
              <a:rPr lang="ru-RU" sz="3600" b="1" i="1" dirty="0">
                <a:latin typeface="Bahnschrift SemiLight Condensed" panose="020B0502040204020203" pitchFamily="34" charset="0"/>
              </a:rPr>
              <a:t>Споделувањето на твојата лозинка за телефон или за некој друштвен медиум со пријателите, не е знак ниту на љубов ниту на верност. Твоите лозинки си се твоја приватна работа.</a:t>
            </a:r>
            <a:endParaRPr lang="en-US" sz="3600" b="1" i="1" dirty="0">
              <a:latin typeface="Bahnschrift SemiLight Condensed" panose="020B0502040204020203" pitchFamily="34" charset="0"/>
            </a:endParaRPr>
          </a:p>
        </p:txBody>
      </p:sp>
      <p:sp>
        <p:nvSpPr>
          <p:cNvPr id="3" name="Title 2"/>
          <p:cNvSpPr>
            <a:spLocks noGrp="1"/>
          </p:cNvSpPr>
          <p:nvPr>
            <p:ph type="title"/>
          </p:nvPr>
        </p:nvSpPr>
        <p:spPr/>
        <p:txBody>
          <a:bodyPr/>
          <a:lstStyle/>
          <a:p>
            <a:pPr algn="ctr"/>
            <a:r>
              <a:rPr lang="mk-MK" b="1" dirty="0" smtClean="0">
                <a:effectLst>
                  <a:outerShdw blurRad="38100" dist="38100" dir="2700000" algn="tl">
                    <a:srgbClr val="000000">
                      <a:alpha val="43137"/>
                    </a:srgbClr>
                  </a:outerShdw>
                </a:effectLst>
                <a:latin typeface="Bahnschrift SemiLight Condensed" panose="020B0502040204020203" pitchFamily="34" charset="0"/>
              </a:rPr>
              <a:t>В а ж н о!</a:t>
            </a:r>
            <a:endParaRPr lang="en-US" b="1" dirty="0">
              <a:effectLst>
                <a:outerShdw blurRad="38100" dist="38100" dir="2700000" algn="tl">
                  <a:srgbClr val="000000">
                    <a:alpha val="43137"/>
                  </a:srgbClr>
                </a:outerShdw>
              </a:effectLst>
              <a:latin typeface="Bahnschrift SemiLight Condensed" panose="020B0502040204020203" pitchFamily="34" charset="0"/>
            </a:endParaRPr>
          </a:p>
        </p:txBody>
      </p:sp>
    </p:spTree>
    <p:extLst>
      <p:ext uri="{BB962C8B-B14F-4D97-AF65-F5344CB8AC3E}">
        <p14:creationId xmlns:p14="http://schemas.microsoft.com/office/powerpoint/2010/main" val="373432213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mk-MK" dirty="0" smtClean="0"/>
              <a:t>ВИ БЛАГОДАРАМ НА ВНИМАНИЕТО!!!</a:t>
            </a:r>
            <a:endParaRPr lang="en-US" dirty="0"/>
          </a:p>
        </p:txBody>
      </p:sp>
      <p:pic>
        <p:nvPicPr>
          <p:cNvPr id="4" name="Picture 3"/>
          <p:cNvPicPr>
            <a:picLocks noChangeAspect="1"/>
          </p:cNvPicPr>
          <p:nvPr/>
        </p:nvPicPr>
        <p:blipFill>
          <a:blip r:embed="rId2"/>
          <a:stretch>
            <a:fillRect/>
          </a:stretch>
        </p:blipFill>
        <p:spPr>
          <a:xfrm>
            <a:off x="792773" y="3343729"/>
            <a:ext cx="10742735" cy="2476779"/>
          </a:xfrm>
          <a:prstGeom prst="rect">
            <a:avLst/>
          </a:prstGeom>
        </p:spPr>
      </p:pic>
    </p:spTree>
    <p:extLst>
      <p:ext uri="{BB962C8B-B14F-4D97-AF65-F5344CB8AC3E}">
        <p14:creationId xmlns:p14="http://schemas.microsoft.com/office/powerpoint/2010/main" val="18342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FA1DB373-C1A1-4924-9AF2-F0436820150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My invention</Template>
  <TotalTime>0</TotalTime>
  <Words>521</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Bahnschrift SemiLight Condensed</vt:lpstr>
      <vt:lpstr>Calibri</vt:lpstr>
      <vt:lpstr>Gill Sans MT</vt:lpstr>
      <vt:lpstr>Gallery</vt:lpstr>
      <vt:lpstr>Безбеден интернет</vt:lpstr>
      <vt:lpstr>Интернет</vt:lpstr>
      <vt:lpstr>Безбедност на интернет</vt:lpstr>
      <vt:lpstr>Безбедност на информации</vt:lpstr>
      <vt:lpstr>Безбедност на информации</vt:lpstr>
      <vt:lpstr>Ден на безбеден интернет</vt:lpstr>
      <vt:lpstr>В а ж н о!</vt:lpstr>
      <vt:lpstr>ВИ БЛАГОДАРАМ НА ВНИМАНИЕТО!!!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2022-05-29T11:40:36Z</dcterms:created>
  <dcterms:modified xsi:type="dcterms:W3CDTF">2023-02-06T22:32:13Z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